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5"/>
  </p:notesMasterIdLst>
  <p:sldIdLst>
    <p:sldId id="256" r:id="rId2"/>
    <p:sldId id="257" r:id="rId3"/>
    <p:sldId id="264" r:id="rId4"/>
    <p:sldId id="258" r:id="rId5"/>
    <p:sldId id="278" r:id="rId6"/>
    <p:sldId id="295" r:id="rId7"/>
    <p:sldId id="268" r:id="rId8"/>
    <p:sldId id="279" r:id="rId9"/>
    <p:sldId id="294" r:id="rId10"/>
    <p:sldId id="269" r:id="rId11"/>
    <p:sldId id="280" r:id="rId12"/>
    <p:sldId id="270" r:id="rId13"/>
    <p:sldId id="281" r:id="rId14"/>
  </p:sldIdLst>
  <p:sldSz cx="9144000" cy="6858000" type="screen4x3"/>
  <p:notesSz cx="6858000" cy="9144000"/>
  <p:embeddedFontLst>
    <p:embeddedFont>
      <p:font typeface="Franklin Gothic" panose="020B0604020202020204" charset="0"/>
      <p:regular r:id="rId16"/>
      <p:bold r:id="rId17"/>
      <p:italic r:id="rId18"/>
      <p:boldItalic r:id="rId19"/>
    </p:embeddedFont>
    <p:embeddedFont>
      <p:font typeface="Roboto Mono" panose="020B060402020202020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Roboto Condensed" panose="020B0604020202020204" charset="0"/>
      <p:regular r:id="rId28"/>
      <p:bold r:id="rId29"/>
      <p:italic r:id="rId30"/>
      <p:boldItalic r:id="rId31"/>
    </p:embeddedFont>
    <p:embeddedFont>
      <p:font typeface="Roboto" panose="020B0604020202020204" charset="0"/>
      <p:regular r:id="rId32"/>
      <p:bold r:id="rId33"/>
      <p:italic r:id="rId34"/>
      <p:boldItalic r:id="rId35"/>
    </p:embeddedFont>
    <p:embeddedFont>
      <p:font typeface="Bebas Neue" panose="020B0604020202020204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p15="http://schemas.microsoft.com/office/powerpoint/2012/main" xmlns:go="http://customooxmlschemas.google.com/" roundtripDataSignature="AMtx7miJPDJ4XW+ovQZIpNSC2xQqAi2+Rw==" r:id="rId42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svaldo alfredo Rodriguez Veas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68" autoAdjust="0"/>
    <p:restoredTop sz="87398" autoAdjust="0"/>
  </p:normalViewPr>
  <p:slideViewPr>
    <p:cSldViewPr snapToGrid="0" snapToObjects="1">
      <p:cViewPr varScale="1">
        <p:scale>
          <a:sx n="61" d="100"/>
          <a:sy n="61" d="100"/>
        </p:scale>
        <p:origin x="162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customschemas.google.com/relationships/presentationmetadata" Target="meta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46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1447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3392f1e7f_0_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3392f1e7f_0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9570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339709a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339709a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6316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63392f1e7f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63392f1e7f_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403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3392f1e7f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3392f1e7f_0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7813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Dar énfasis en el trabajo colaborativo, pues hay mucho que hacer y que investigar.</a:t>
            </a:r>
          </a:p>
          <a:p>
            <a:r>
              <a:rPr lang="es-ES" dirty="0"/>
              <a:t>Se sugiere crear equipos de forma aleatoria, puedes usar https://www.randomlists.com/team-generator para </a:t>
            </a:r>
            <a:r>
              <a:rPr lang="es-ES"/>
              <a:t>generar lo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682496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TITLE"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1" y="0"/>
            <a:ext cx="4629587" cy="6858000"/>
          </a:xfrm>
          <a:custGeom>
            <a:avLst/>
            <a:gdLst/>
            <a:ahLst/>
            <a:cxnLst/>
            <a:rect l="l" t="t" r="r" b="b"/>
            <a:pathLst>
              <a:path w="6172782" h="6858000" extrusionOk="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" y="11958"/>
            <a:ext cx="4518116" cy="6840855"/>
          </a:xfrm>
          <a:custGeom>
            <a:avLst/>
            <a:gdLst/>
            <a:ahLst/>
            <a:cxnLst/>
            <a:rect l="l" t="t" r="r" b="b"/>
            <a:pathLst>
              <a:path w="6024154" h="6858000" extrusionOk="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0123" y="212270"/>
            <a:ext cx="3748263" cy="58622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5284700" y="5620875"/>
            <a:ext cx="3603900" cy="873900"/>
          </a:xfrm>
          <a:prstGeom prst="rect">
            <a:avLst/>
          </a:prstGeom>
          <a:solidFill>
            <a:srgbClr val="DE3075"/>
          </a:solidFill>
          <a:ln>
            <a:noFill/>
          </a:ln>
        </p:spPr>
        <p:txBody>
          <a:bodyPr spcFirstLastPara="1" wrap="square" lIns="91425" tIns="0" rIns="182875" bIns="0" anchor="t" anchorCtr="0">
            <a:noAutofit/>
          </a:bodyPr>
          <a:lstStyle>
            <a:lvl1pPr lvl="0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2pPr>
            <a:lvl3pPr lvl="2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3pPr>
            <a:lvl4pPr lvl="3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4pPr>
            <a:lvl5pPr lvl="4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5pPr>
            <a:lvl6pPr lvl="5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6pPr>
            <a:lvl7pPr lvl="6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7pPr>
            <a:lvl8pPr lvl="7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8pPr>
            <a:lvl9pPr lvl="8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13;p2">
            <a:extLst>
              <a:ext uri="{FF2B5EF4-FFF2-40B4-BE49-F238E27FC236}">
                <a16:creationId xmlns:a16="http://schemas.microsoft.com/office/drawing/2014/main" xmlns="" id="{64854533-8DCC-1C49-8946-547AD8D471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>
            <a:endParaRPr lang="es-ES_tradnl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4">
  <p:cSld name="Encabezado de sección 4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 rot="10800000" flipH="1">
            <a:off x="0" y="3085"/>
            <a:ext cx="4850881" cy="573708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6" descr="Imagen que contiene persona, foto, hombre, mujer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r="16352"/>
          <a:stretch/>
        </p:blipFill>
        <p:spPr>
          <a:xfrm>
            <a:off x="1" y="10"/>
            <a:ext cx="4711067" cy="5589566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898B90">
              <a:alpha val="683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72769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4" userDrawn="1">
  <p:cSld name="Título y objetos 4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BED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3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9" name="Google Shape;84;p14">
            <a:extLst>
              <a:ext uri="{FF2B5EF4-FFF2-40B4-BE49-F238E27FC236}">
                <a16:creationId xmlns:a16="http://schemas.microsoft.com/office/drawing/2014/main" xmlns="" id="{66000D04-C10D-E74D-BD69-F15BCBCB23CB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10" name="Google Shape;87;p14">
            <a:extLst>
              <a:ext uri="{FF2B5EF4-FFF2-40B4-BE49-F238E27FC236}">
                <a16:creationId xmlns:a16="http://schemas.microsoft.com/office/drawing/2014/main" xmlns="" id="{CFC8E6A0-23C5-B947-94E4-E744F76CED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CL" dirty="0"/>
          </a:p>
        </p:txBody>
      </p:sp>
      <p:sp>
        <p:nvSpPr>
          <p:cNvPr id="11" name="Google Shape;7;p1">
            <a:extLst>
              <a:ext uri="{FF2B5EF4-FFF2-40B4-BE49-F238E27FC236}">
                <a16:creationId xmlns:a16="http://schemas.microsoft.com/office/drawing/2014/main" xmlns="" id="{7597FF83-28B2-D447-8C51-BAB390C7D7B0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473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">
  <p:cSld name="TITLE_4_1_1">
    <p:bg>
      <p:bgPr>
        <a:solidFill>
          <a:schemeClr val="dk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3"/>
          <p:cNvGrpSpPr/>
          <p:nvPr/>
        </p:nvGrpSpPr>
        <p:grpSpPr>
          <a:xfrm>
            <a:off x="0" y="-124"/>
            <a:ext cx="4853665" cy="5740374"/>
            <a:chOff x="0" y="-126"/>
            <a:chExt cx="4554438" cy="5386482"/>
          </a:xfrm>
        </p:grpSpPr>
        <p:sp>
          <p:nvSpPr>
            <p:cNvPr id="19" name="Google Shape;19;p3"/>
            <p:cNvSpPr/>
            <p:nvPr/>
          </p:nvSpPr>
          <p:spPr>
            <a:xfrm rot="10800000" flipH="1">
              <a:off x="0" y="-126"/>
              <a:ext cx="4554438" cy="5386482"/>
            </a:xfrm>
            <a:custGeom>
              <a:avLst/>
              <a:gdLst/>
              <a:ahLst/>
              <a:cxnLst/>
              <a:rect l="l" t="t" r="r" b="b"/>
              <a:pathLst>
                <a:path w="5389868" h="6374535" extrusionOk="0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" name="Google Shape;20;p3" descr="Una caricatura de una ciudad&#10;&#10;Descripción generada automáticamente"/>
            <p:cNvPicPr preferRelativeResize="0"/>
            <p:nvPr/>
          </p:nvPicPr>
          <p:blipFill rotWithShape="1">
            <a:blip r:embed="rId3">
              <a:alphaModFix/>
            </a:blip>
            <a:srcRect l="9870" r="6482"/>
            <a:stretch/>
          </p:blipFill>
          <p:spPr>
            <a:xfrm>
              <a:off x="1" y="-1"/>
              <a:ext cx="4423169" cy="5247982"/>
            </a:xfrm>
            <a:custGeom>
              <a:avLst/>
              <a:gdLst/>
              <a:ahLst/>
              <a:cxnLst/>
              <a:rect l="l" t="t" r="r" b="b"/>
              <a:pathLst>
                <a:path w="5234519" h="6210629" extrusionOk="0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429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 lang="es-ES_tradn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2">
  <p:cSld name="TITLE_4">
    <p:bg>
      <p:bgPr>
        <a:solidFill>
          <a:schemeClr val="accen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0" y="-124"/>
            <a:ext cx="4853665" cy="5740374"/>
            <a:chOff x="0" y="-126"/>
            <a:chExt cx="4554438" cy="5386482"/>
          </a:xfrm>
        </p:grpSpPr>
        <p:sp>
          <p:nvSpPr>
            <p:cNvPr id="24" name="Google Shape;24;p4"/>
            <p:cNvSpPr/>
            <p:nvPr/>
          </p:nvSpPr>
          <p:spPr>
            <a:xfrm rot="10800000" flipH="1">
              <a:off x="0" y="-126"/>
              <a:ext cx="4554438" cy="5386482"/>
            </a:xfrm>
            <a:custGeom>
              <a:avLst/>
              <a:gdLst/>
              <a:ahLst/>
              <a:cxnLst/>
              <a:rect l="l" t="t" r="r" b="b"/>
              <a:pathLst>
                <a:path w="5389868" h="6374535" extrusionOk="0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5" name="Google Shape;25;p4" descr="Imagen que contiene persona, foto, hombre, mujer&#10;&#10;Descripción generada automáticamente"/>
            <p:cNvPicPr preferRelativeResize="0"/>
            <p:nvPr/>
          </p:nvPicPr>
          <p:blipFill rotWithShape="1">
            <a:blip r:embed="rId2">
              <a:alphaModFix/>
            </a:blip>
            <a:srcRect r="16352"/>
            <a:stretch/>
          </p:blipFill>
          <p:spPr>
            <a:xfrm>
              <a:off x="1" y="-1"/>
              <a:ext cx="4423169" cy="5247982"/>
            </a:xfrm>
            <a:custGeom>
              <a:avLst/>
              <a:gdLst/>
              <a:ahLst/>
              <a:cxnLst/>
              <a:rect l="l" t="t" r="r" b="b"/>
              <a:pathLst>
                <a:path w="5234519" h="6210629" extrusionOk="0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898B90">
              <a:alpha val="683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 lang="es-ES_tradnl" noProof="0" dirty="0"/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" preserve="1">
  <p:cSld name="Título y objetos 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85" name="Google Shape;85;p14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8189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  <p:pic>
        <p:nvPicPr>
          <p:cNvPr id="89" name="Google Shape;8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9" name="Google Shape;7;p1">
            <a:extLst>
              <a:ext uri="{FF2B5EF4-FFF2-40B4-BE49-F238E27FC236}">
                <a16:creationId xmlns:a16="http://schemas.microsoft.com/office/drawing/2014/main" xmlns="" id="{0B5789D4-A1BB-0442-8135-68C7C82B7CE3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9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2" userDrawn="1">
  <p:cSld name="OBJEC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10" name="Google Shape;84;p14">
            <a:extLst>
              <a:ext uri="{FF2B5EF4-FFF2-40B4-BE49-F238E27FC236}">
                <a16:creationId xmlns:a16="http://schemas.microsoft.com/office/drawing/2014/main" xmlns="" id="{4F836A24-6D51-4D40-AB79-0230302D1457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11" name="Google Shape;87;p14">
            <a:extLst>
              <a:ext uri="{FF2B5EF4-FFF2-40B4-BE49-F238E27FC236}">
                <a16:creationId xmlns:a16="http://schemas.microsoft.com/office/drawing/2014/main" xmlns="" id="{3BFC4BEF-06F5-F149-88A2-FDD96288DC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  <p:sp>
        <p:nvSpPr>
          <p:cNvPr id="12" name="Google Shape;7;p1">
            <a:extLst>
              <a:ext uri="{FF2B5EF4-FFF2-40B4-BE49-F238E27FC236}">
                <a16:creationId xmlns:a16="http://schemas.microsoft.com/office/drawing/2014/main" xmlns="" id="{0D7DAA7F-11AA-0147-9DA0-85C0C21C9491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xmlns="" id="{EC7D9485-9D22-5647-86A2-61337F2EBD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0387" y="2634922"/>
            <a:ext cx="8023225" cy="2275770"/>
          </a:xfrm>
          <a:prstGeom prst="rect">
            <a:avLst/>
          </a:prstGeom>
        </p:spPr>
        <p:txBody>
          <a:bodyPr anchor="ctr"/>
          <a:lstStyle>
            <a:lvl1pPr marL="50800" indent="0" algn="ctr">
              <a:buNone/>
              <a:defRPr sz="4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es-ES_tradnl" dirty="0"/>
          </a:p>
        </p:txBody>
      </p:sp>
      <p:pic>
        <p:nvPicPr>
          <p:cNvPr id="6" name="Google Shape;12;p2">
            <a:extLst>
              <a:ext uri="{FF2B5EF4-FFF2-40B4-BE49-F238E27FC236}">
                <a16:creationId xmlns:a16="http://schemas.microsoft.com/office/drawing/2014/main" xmlns="" id="{0D343A73-BC54-BF4C-A259-A0C913A07BC0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392750"/>
            <a:ext cx="2759037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Marcador de texto 4">
            <a:extLst>
              <a:ext uri="{FF2B5EF4-FFF2-40B4-BE49-F238E27FC236}">
                <a16:creationId xmlns:a16="http://schemas.microsoft.com/office/drawing/2014/main" xmlns="" id="{A2F63D34-FBAE-5442-A997-D0933D8286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0387" y="1632286"/>
            <a:ext cx="8023225" cy="665749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50800" indent="0" algn="ctr">
              <a:buNone/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es-ES_tradnl" dirty="0"/>
          </a:p>
        </p:txBody>
      </p:sp>
      <p:sp>
        <p:nvSpPr>
          <p:cNvPr id="11" name="Google Shape;165;p24">
            <a:extLst>
              <a:ext uri="{FF2B5EF4-FFF2-40B4-BE49-F238E27FC236}">
                <a16:creationId xmlns:a16="http://schemas.microsoft.com/office/drawing/2014/main" xmlns="" id="{ED241A5B-D2F8-1D45-8F9D-D1D4B48E7814}"/>
              </a:ext>
            </a:extLst>
          </p:cNvPr>
          <p:cNvSpPr/>
          <p:nvPr userDrawn="1"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6;p24">
            <a:extLst>
              <a:ext uri="{FF2B5EF4-FFF2-40B4-BE49-F238E27FC236}">
                <a16:creationId xmlns:a16="http://schemas.microsoft.com/office/drawing/2014/main" xmlns="" id="{990F690A-789C-6740-B34D-11153A9BBDDB}"/>
              </a:ext>
            </a:extLst>
          </p:cNvPr>
          <p:cNvSpPr/>
          <p:nvPr userDrawn="1"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chemeClr val="bg2"/>
              </a:gs>
              <a:gs pos="65000">
                <a:schemeClr val="bg1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84;p14">
            <a:extLst>
              <a:ext uri="{FF2B5EF4-FFF2-40B4-BE49-F238E27FC236}">
                <a16:creationId xmlns:a16="http://schemas.microsoft.com/office/drawing/2014/main" xmlns="" id="{7FF938C0-C0B1-8543-A7DC-F3B0AA5BE94F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 dirty="0">
              <a:latin typeface="Bebas Neue" panose="020B0606020202050201" pitchFamily="34" charset="77"/>
            </a:endParaRPr>
          </a:p>
        </p:txBody>
      </p:sp>
      <p:sp>
        <p:nvSpPr>
          <p:cNvPr id="15" name="Google Shape;87;p14">
            <a:extLst>
              <a:ext uri="{FF2B5EF4-FFF2-40B4-BE49-F238E27FC236}">
                <a16:creationId xmlns:a16="http://schemas.microsoft.com/office/drawing/2014/main" xmlns="" id="{D9228F07-B61E-0645-862B-247F10F5B1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59457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 preserve="1">
  <p:cSld name="1_En blanco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;p1">
            <a:extLst>
              <a:ext uri="{FF2B5EF4-FFF2-40B4-BE49-F238E27FC236}">
                <a16:creationId xmlns:a16="http://schemas.microsoft.com/office/drawing/2014/main" xmlns="" id="{FCAE1A83-104E-8B4E-949F-BE3A9ADE6BA0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14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3">
  <p:cSld name="Encabezado de sección 3">
    <p:bg>
      <p:bgPr>
        <a:solidFill>
          <a:schemeClr val="accent2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 rot="10800000" flipH="1">
            <a:off x="0" y="3085"/>
            <a:ext cx="4850881" cy="573708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" name="Google Shape;31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5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10"/>
            <a:ext cx="4711067" cy="5589566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898B90">
              <a:alpha val="683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951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3" userDrawn="1">
  <p:cSld name="Título y objetos 3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7027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9" name="Google Shape;84;p14">
            <a:extLst>
              <a:ext uri="{FF2B5EF4-FFF2-40B4-BE49-F238E27FC236}">
                <a16:creationId xmlns:a16="http://schemas.microsoft.com/office/drawing/2014/main" xmlns="" id="{BB89A5F1-01F7-AA47-B434-101A27DE7BC0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10" name="Google Shape;87;p14">
            <a:extLst>
              <a:ext uri="{FF2B5EF4-FFF2-40B4-BE49-F238E27FC236}">
                <a16:creationId xmlns:a16="http://schemas.microsoft.com/office/drawing/2014/main" xmlns="" id="{8DC17925-3C94-8F46-871B-B63E680B4A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  <p:sp>
        <p:nvSpPr>
          <p:cNvPr id="11" name="Google Shape;7;p1">
            <a:extLst>
              <a:ext uri="{FF2B5EF4-FFF2-40B4-BE49-F238E27FC236}">
                <a16:creationId xmlns:a16="http://schemas.microsoft.com/office/drawing/2014/main" xmlns="" id="{3C188FE6-8EF7-F044-9027-21CDC308C75A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654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Calibri" panose="020F0502020204030204" pitchFamily="34" charset="0"/>
                <a:ea typeface="Roboto Mono"/>
                <a:cs typeface="Calibri" panose="020F0502020204030204" pitchFamily="34" charset="0"/>
                <a:sym typeface="Roboto Mon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763700" y="212725"/>
            <a:ext cx="67518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 lang="es-CL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79" r:id="rId4"/>
    <p:sldLayoutId id="2147483661" r:id="rId5"/>
    <p:sldLayoutId id="2147483678" r:id="rId6"/>
    <p:sldLayoutId id="2147483677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Roboto" panose="02000000000000000000" pitchFamily="2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DESARROLLO WEB</a:t>
            </a:r>
            <a:endParaRPr dirty="0"/>
          </a:p>
        </p:txBody>
      </p:sp>
      <p:sp>
        <p:nvSpPr>
          <p:cNvPr id="213" name="Google Shape;213;p30"/>
          <p:cNvSpPr txBox="1">
            <a:spLocks noGrp="1"/>
          </p:cNvSpPr>
          <p:nvPr>
            <p:ph type="subTitle" idx="1"/>
          </p:nvPr>
        </p:nvSpPr>
        <p:spPr>
          <a:xfrm>
            <a:off x="6386512" y="5620875"/>
            <a:ext cx="2502087" cy="873900"/>
          </a:xfrm>
          <a:prstGeom prst="roundRect">
            <a:avLst/>
          </a:prstGeom>
        </p:spPr>
        <p:txBody>
          <a:bodyPr spcFirstLastPara="1" wrap="square" lIns="91425" tIns="0" rIns="182875" bIns="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/>
              <a:t>PGY3121</a:t>
            </a:r>
            <a:endParaRPr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548035E2-9379-2346-A89D-675F58CE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HERRAMIENTAS A UTILIZAR</a:t>
            </a:r>
          </a:p>
        </p:txBody>
      </p:sp>
    </p:spTree>
    <p:extLst>
      <p:ext uri="{BB962C8B-B14F-4D97-AF65-F5344CB8AC3E}">
        <p14:creationId xmlns:p14="http://schemas.microsoft.com/office/powerpoint/2010/main" val="3726567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Sistema operativo Windows, GNU/Linux o macOS (10.10 +).</a:t>
            </a:r>
          </a:p>
          <a:p>
            <a:r>
              <a:rPr lang="es-ES_tradnl" dirty="0"/>
              <a:t>Visual Studio </a:t>
            </a:r>
            <a:r>
              <a:rPr lang="es-ES_tradnl" dirty="0" err="1"/>
              <a:t>Code</a:t>
            </a:r>
            <a:r>
              <a:rPr lang="es-ES_tradnl" dirty="0"/>
              <a:t> (para su versión de S.O.).</a:t>
            </a:r>
          </a:p>
          <a:p>
            <a:r>
              <a:rPr lang="es-ES_tradnl" dirty="0"/>
              <a:t>Python 3.6+.</a:t>
            </a:r>
          </a:p>
          <a:p>
            <a:r>
              <a:rPr lang="es-ES_tradnl" dirty="0"/>
              <a:t>Django 3.0.</a:t>
            </a:r>
          </a:p>
          <a:p>
            <a:r>
              <a:rPr lang="es-ES_tradnl" dirty="0" err="1"/>
              <a:t>MariaDB</a:t>
            </a:r>
            <a:r>
              <a:rPr lang="es-ES_tradnl" dirty="0"/>
              <a:t> o </a:t>
            </a:r>
            <a:r>
              <a:rPr lang="es-ES_tradnl" dirty="0" err="1"/>
              <a:t>MySQL</a:t>
            </a:r>
            <a:r>
              <a:rPr lang="es-ES_tradnl" dirty="0"/>
              <a:t> como servidor de base de datos.</a:t>
            </a:r>
          </a:p>
          <a:p>
            <a:pPr marL="50800" indent="0">
              <a:buNone/>
            </a:pPr>
            <a:endParaRPr lang="es-ES_tradnl" dirty="0"/>
          </a:p>
          <a:p>
            <a:pPr lvl="4"/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HERRAMIENTAS</a:t>
            </a:r>
          </a:p>
        </p:txBody>
      </p:sp>
    </p:spTree>
    <p:extLst>
      <p:ext uri="{BB962C8B-B14F-4D97-AF65-F5344CB8AC3E}">
        <p14:creationId xmlns:p14="http://schemas.microsoft.com/office/powerpoint/2010/main" val="2376167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548035E2-9379-2346-A89D-675F58CE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ACTIVIDADES A REALIZAR</a:t>
            </a:r>
          </a:p>
        </p:txBody>
      </p:sp>
    </p:spTree>
    <p:extLst>
      <p:ext uri="{BB962C8B-B14F-4D97-AF65-F5344CB8AC3E}">
        <p14:creationId xmlns:p14="http://schemas.microsoft.com/office/powerpoint/2010/main" val="3572879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s-ES_tradnl" dirty="0"/>
              <a:t>Según  indicación del docente, abrir Visual Studio </a:t>
            </a:r>
            <a:r>
              <a:rPr lang="es-ES_tradnl" dirty="0" err="1"/>
              <a:t>Code</a:t>
            </a:r>
            <a:r>
              <a:rPr lang="es-ES_tradnl" dirty="0"/>
              <a:t> para familiarizarse con la interfaz.</a:t>
            </a:r>
          </a:p>
          <a:p>
            <a:pPr algn="just"/>
            <a:r>
              <a:rPr lang="es-ES_tradnl" dirty="0"/>
              <a:t>Chequear mediante líneas de comando si está instalada la versión correcta de </a:t>
            </a:r>
            <a:r>
              <a:rPr lang="es-ES_tradnl" dirty="0" err="1"/>
              <a:t>Phyton</a:t>
            </a:r>
            <a:r>
              <a:rPr lang="es-ES_tradnl" dirty="0"/>
              <a:t> y de Django</a:t>
            </a:r>
          </a:p>
          <a:p>
            <a:pPr algn="just"/>
            <a:r>
              <a:rPr lang="es-ES_tradnl" dirty="0"/>
              <a:t>Tiempo de trabajo 15 minutos.</a:t>
            </a:r>
          </a:p>
          <a:p>
            <a:pPr lvl="4"/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ACTIVIDADES.</a:t>
            </a:r>
          </a:p>
        </p:txBody>
      </p:sp>
    </p:spTree>
    <p:extLst>
      <p:ext uri="{BB962C8B-B14F-4D97-AF65-F5344CB8AC3E}">
        <p14:creationId xmlns:p14="http://schemas.microsoft.com/office/powerpoint/2010/main" val="183291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libro, estante, cuarto, biblioteca&#10;&#10;Descripción generada automáticamente">
            <a:extLst>
              <a:ext uri="{FF2B5EF4-FFF2-40B4-BE49-F238E27FC236}">
                <a16:creationId xmlns:a16="http://schemas.microsoft.com/office/drawing/2014/main" xmlns="" id="{5A1B416D-DB06-1044-A7D7-9CB67D117E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9000"/>
          </a:blip>
          <a:srcRect l="5510" r="5510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218" name="Google Shape;218;p31"/>
          <p:cNvSpPr txBox="1"/>
          <p:nvPr/>
        </p:nvSpPr>
        <p:spPr>
          <a:xfrm>
            <a:off x="602900" y="2327775"/>
            <a:ext cx="7943100" cy="14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500" b="1" dirty="0">
                <a:solidFill>
                  <a:srgbClr val="DE307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PGY3121</a:t>
            </a:r>
            <a:endParaRPr sz="8500" dirty="0">
              <a:solidFill>
                <a:srgbClr val="DE307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219" name="Google Shape;219;p31"/>
          <p:cNvSpPr txBox="1"/>
          <p:nvPr/>
        </p:nvSpPr>
        <p:spPr>
          <a:xfrm>
            <a:off x="602900" y="3862775"/>
            <a:ext cx="7938200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solidFill>
                  <a:schemeClr val="bg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Nombre</a:t>
            </a:r>
            <a:r>
              <a:rPr lang="en-US" sz="3600" dirty="0">
                <a:solidFill>
                  <a:schemeClr val="bg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del </a:t>
            </a:r>
            <a:r>
              <a:rPr lang="en-US" sz="3600" dirty="0" err="1">
                <a:solidFill>
                  <a:schemeClr val="bg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profesor</a:t>
            </a:r>
            <a:endParaRPr sz="3600" dirty="0">
              <a:solidFill>
                <a:schemeClr val="bg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220" name="Google Shape;220;p31"/>
          <p:cNvSpPr txBox="1"/>
          <p:nvPr/>
        </p:nvSpPr>
        <p:spPr>
          <a:xfrm>
            <a:off x="602899" y="4420425"/>
            <a:ext cx="7938199" cy="6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bg1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correo@professor.duoc.cl</a:t>
            </a:r>
            <a:endParaRPr sz="3000" dirty="0">
              <a:solidFill>
                <a:schemeClr val="bg1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33043ABA-A441-AF49-86F2-AD630E090C18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bg1"/>
                </a:solidFill>
              </a:rPr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 txBox="1">
            <a:spLocks noGrp="1"/>
          </p:cNvSpPr>
          <p:nvPr>
            <p:ph type="title"/>
          </p:nvPr>
        </p:nvSpPr>
        <p:spPr>
          <a:xfrm>
            <a:off x="1763700" y="212725"/>
            <a:ext cx="4085700" cy="81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dirty="0"/>
              <a:t>Unidades a tratar</a:t>
            </a:r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xmlns="" id="{2BB64215-7DDF-924F-8E52-8D1CDD28A2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2421113"/>
              </p:ext>
            </p:extLst>
          </p:nvPr>
        </p:nvGraphicFramePr>
        <p:xfrm>
          <a:off x="314325" y="1628820"/>
          <a:ext cx="8222792" cy="4661222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1379855">
                  <a:extLst>
                    <a:ext uri="{9D8B030D-6E8A-4147-A177-3AD203B41FA5}">
                      <a16:colId xmlns:a16="http://schemas.microsoft.com/office/drawing/2014/main" xmlns="" val="397558810"/>
                    </a:ext>
                  </a:extLst>
                </a:gridCol>
                <a:gridCol w="3046496">
                  <a:extLst>
                    <a:ext uri="{9D8B030D-6E8A-4147-A177-3AD203B41FA5}">
                      <a16:colId xmlns:a16="http://schemas.microsoft.com/office/drawing/2014/main" xmlns="" val="1026627994"/>
                    </a:ext>
                  </a:extLst>
                </a:gridCol>
                <a:gridCol w="3796441">
                  <a:extLst>
                    <a:ext uri="{9D8B030D-6E8A-4147-A177-3AD203B41FA5}">
                      <a16:colId xmlns:a16="http://schemas.microsoft.com/office/drawing/2014/main" xmlns="" val="1859584217"/>
                    </a:ext>
                  </a:extLst>
                </a:gridCol>
              </a:tblGrid>
              <a:tr h="637862">
                <a:tc>
                  <a:txBody>
                    <a:bodyPr/>
                    <a:lstStyle/>
                    <a:p>
                      <a:pPr algn="ctr"/>
                      <a:r>
                        <a:rPr lang="es-ES_tradnl" sz="1600" b="1" dirty="0">
                          <a:latin typeface="+mn-lt"/>
                          <a:ea typeface="Roboto" panose="02000000000000000000" pitchFamily="2" charset="0"/>
                        </a:rPr>
                        <a:t>Experiencia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600" b="1" dirty="0">
                          <a:latin typeface="+mn-lt"/>
                          <a:ea typeface="Roboto" panose="02000000000000000000" pitchFamily="2" charset="0"/>
                        </a:rPr>
                        <a:t>Nombre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1600" b="1" dirty="0">
                          <a:latin typeface="+mn-lt"/>
                          <a:ea typeface="Roboto" panose="02000000000000000000" pitchFamily="2" charset="0"/>
                        </a:rPr>
                        <a:t>Competencia asociada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920966358"/>
                  </a:ext>
                </a:extLst>
              </a:tr>
              <a:tr h="512628">
                <a:tc>
                  <a:txBody>
                    <a:bodyPr/>
                    <a:lstStyle/>
                    <a:p>
                      <a:pPr algn="ctr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Nº 1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Diseño y construcción de páginas web.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Aprender como funciona la web.</a:t>
                      </a:r>
                    </a:p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Conocer y utilizar HTML5</a:t>
                      </a:r>
                    </a:p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Conocer y aplicar CSS a documentos web.</a:t>
                      </a:r>
                    </a:p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Conocer y usar Bootstrap documentos web</a:t>
                      </a:r>
                    </a:p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Utilizar repositorios de versionado de código.</a:t>
                      </a:r>
                    </a:p>
                    <a:p>
                      <a:pPr algn="l"/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Crear el </a:t>
                      </a:r>
                      <a:r>
                        <a:rPr lang="es-ES_tradnl" sz="1200" b="0" dirty="0" err="1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layout</a:t>
                      </a:r>
                      <a:r>
                        <a:rPr lang="es-ES_tradnl" sz="12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 de una página web. 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26720778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Nº 2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Programando formularios y consumiendo servicios web (API </a:t>
                      </a:r>
                      <a:r>
                        <a:rPr lang="es-ES_tradnl" sz="1600" b="0" dirty="0" err="1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Rest</a:t>
                      </a:r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).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Etiquetas de formulario.</a:t>
                      </a:r>
                    </a:p>
                    <a:p>
                      <a:pPr algn="l"/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Conocer y aplicar JQUERY.</a:t>
                      </a:r>
                    </a:p>
                    <a:p>
                      <a:pPr algn="l"/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Consumir servicios Web simples (API </a:t>
                      </a:r>
                      <a:r>
                        <a:rPr lang="es-ES_tradnl" sz="12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Rest</a:t>
                      </a:r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06998259"/>
                  </a:ext>
                </a:extLst>
              </a:tr>
              <a:tr h="512628">
                <a:tc>
                  <a:txBody>
                    <a:bodyPr/>
                    <a:lstStyle/>
                    <a:p>
                      <a:pPr algn="ctr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Nº 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Construcción de </a:t>
                      </a:r>
                      <a:r>
                        <a:rPr lang="es-ES_tradnl" sz="1600" b="0" dirty="0" err="1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Backend</a:t>
                      </a:r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 y creación de API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Introducción al modelo MVC.</a:t>
                      </a:r>
                    </a:p>
                    <a:p>
                      <a:pPr algn="l"/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Introducción al </a:t>
                      </a:r>
                      <a:r>
                        <a:rPr lang="es-ES_tradnl" sz="12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framework</a:t>
                      </a:r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 Django.</a:t>
                      </a:r>
                    </a:p>
                    <a:p>
                      <a:pPr algn="l"/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Configuración y programación de Django para crear un </a:t>
                      </a:r>
                      <a:r>
                        <a:rPr lang="es-ES_tradnl" sz="12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backend</a:t>
                      </a:r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.</a:t>
                      </a:r>
                    </a:p>
                    <a:p>
                      <a:pPr algn="l"/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Configuración y programación de una API </a:t>
                      </a:r>
                      <a:r>
                        <a:rPr lang="es-ES_tradnl" sz="12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Rest</a:t>
                      </a:r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 utilizando Django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19729800"/>
                  </a:ext>
                </a:extLst>
              </a:tr>
              <a:tr h="512628">
                <a:tc>
                  <a:txBody>
                    <a:bodyPr/>
                    <a:lstStyle/>
                    <a:p>
                      <a:pPr algn="ctr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Nº 4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600" b="0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</a:rPr>
                        <a:t>Consume tu propia API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Consumir desde la página web creada en la experiencia 1, el servicio API </a:t>
                      </a:r>
                      <a:r>
                        <a:rPr lang="es-ES_tradnl" sz="1200" b="0" i="0" u="none" strike="noStrike" cap="none" dirty="0" err="1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Rest</a:t>
                      </a:r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 creado en la Experiencia 3.</a:t>
                      </a:r>
                    </a:p>
                    <a:p>
                      <a:pPr algn="l"/>
                      <a:r>
                        <a:rPr lang="es-ES_tradnl" sz="12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Aplicar políticas de seguridad a las páginas web.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1393758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2886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EVALUACIONES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EVALUACIONES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Es necesario conformar equipos de trabajo de mínimo 2 y máximo 3 integrantes.</a:t>
            </a:r>
          </a:p>
          <a:p>
            <a:endParaRPr lang="es-ES_tradnl" dirty="0"/>
          </a:p>
          <a:p>
            <a:r>
              <a:rPr lang="es-ES_tradnl" dirty="0"/>
              <a:t>Evaluación 1</a:t>
            </a:r>
          </a:p>
          <a:p>
            <a:pPr lvl="1"/>
            <a:r>
              <a:rPr lang="es-ES_tradnl" dirty="0"/>
              <a:t>4 evaluaciones formativas (1 por semana)</a:t>
            </a:r>
          </a:p>
          <a:p>
            <a:pPr lvl="1"/>
            <a:r>
              <a:rPr lang="es-ES_tradnl" dirty="0"/>
              <a:t>1 evaluación sumativa (40% trabajo en equipo, 60% trabajo individual)</a:t>
            </a:r>
          </a:p>
          <a:p>
            <a:pPr lvl="1"/>
            <a:r>
              <a:rPr lang="es-ES_tradnl" dirty="0"/>
              <a:t>25% de ponderación.</a:t>
            </a:r>
          </a:p>
          <a:p>
            <a:r>
              <a:rPr lang="es-ES_tradnl" dirty="0"/>
              <a:t>Evaluación 2</a:t>
            </a:r>
          </a:p>
          <a:p>
            <a:pPr lvl="1"/>
            <a:r>
              <a:rPr lang="es-ES_tradnl" dirty="0"/>
              <a:t>4 evaluaciones formativas (1 por semana)</a:t>
            </a:r>
          </a:p>
          <a:p>
            <a:pPr lvl="1"/>
            <a:r>
              <a:rPr lang="es-ES_tradnl" dirty="0"/>
              <a:t>1 evaluación sumativa (40% trabajo en equipo, 60% trabajo individual)</a:t>
            </a:r>
          </a:p>
          <a:p>
            <a:pPr lvl="1"/>
            <a:r>
              <a:rPr lang="es-ES_tradnl" dirty="0"/>
              <a:t>30% de ponderación.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73654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BD3282A-BB11-49DC-A261-0B00C6E81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EVALUACIONES</a:t>
            </a:r>
            <a:endParaRPr lang="es-CL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6CA96606-031A-4442-B6D5-2AE3389C31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Evaluación 3</a:t>
            </a:r>
          </a:p>
          <a:p>
            <a:pPr lvl="1"/>
            <a:r>
              <a:rPr lang="es-ES_tradnl" dirty="0"/>
              <a:t>4 evaluaciones formativas (1 por semana)</a:t>
            </a:r>
          </a:p>
          <a:p>
            <a:pPr lvl="1"/>
            <a:r>
              <a:rPr lang="es-ES_tradnl" dirty="0"/>
              <a:t>1 evaluación sumativa (40% trabajo en equipo, 60% trabajo individual)</a:t>
            </a:r>
          </a:p>
          <a:p>
            <a:pPr lvl="1"/>
            <a:r>
              <a:rPr lang="es-ES_tradnl" dirty="0"/>
              <a:t>30% de ponderación.</a:t>
            </a:r>
          </a:p>
          <a:p>
            <a:r>
              <a:rPr lang="es-ES_tradnl" dirty="0"/>
              <a:t>Evaluación 4</a:t>
            </a:r>
          </a:p>
          <a:p>
            <a:pPr lvl="1"/>
            <a:r>
              <a:rPr lang="es-ES_tradnl" dirty="0"/>
              <a:t>2 evaluaciones formativas (1 por semana)</a:t>
            </a:r>
          </a:p>
          <a:p>
            <a:pPr lvl="1"/>
            <a:r>
              <a:rPr lang="es-ES_tradnl" dirty="0"/>
              <a:t>1 evaluación sumativa (40% trabajo en equipo, 60% trabajo individual)</a:t>
            </a:r>
          </a:p>
          <a:p>
            <a:pPr lvl="1"/>
            <a:r>
              <a:rPr lang="es-ES_tradnl" dirty="0"/>
              <a:t>15% de ponderación.</a:t>
            </a:r>
          </a:p>
          <a:p>
            <a:pPr marL="533400" lvl="1" indent="0">
              <a:buNone/>
            </a:pPr>
            <a:endParaRPr lang="es-ES_tradnl" dirty="0"/>
          </a:p>
          <a:p>
            <a:r>
              <a:rPr lang="es-CL" dirty="0"/>
              <a:t>Examen de la asignatura</a:t>
            </a:r>
          </a:p>
          <a:p>
            <a:pPr lvl="1"/>
            <a:r>
              <a:rPr lang="es-CL" dirty="0"/>
              <a:t>Es un producto desarrollado en el laboratorio, el cual resume todos los productos creados anteriormente.</a:t>
            </a:r>
          </a:p>
          <a:p>
            <a:pPr lvl="1"/>
            <a:r>
              <a:rPr lang="es-CL" dirty="0"/>
              <a:t>5 horas </a:t>
            </a:r>
            <a:r>
              <a:rPr lang="es-CL"/>
              <a:t>de desarrollo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57841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548035E2-9379-2346-A89D-675F58CE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METODOLOGÍA DE TRABAJO</a:t>
            </a:r>
          </a:p>
        </p:txBody>
      </p:sp>
    </p:spTree>
    <p:extLst>
      <p:ext uri="{BB962C8B-B14F-4D97-AF65-F5344CB8AC3E}">
        <p14:creationId xmlns:p14="http://schemas.microsoft.com/office/powerpoint/2010/main" val="1679846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Desarrollo de un proyecto, deben escoger uno de los presentados como equipo de trabajo.</a:t>
            </a:r>
          </a:p>
          <a:p>
            <a:endParaRPr lang="es-ES_tradnl" dirty="0"/>
          </a:p>
          <a:p>
            <a:r>
              <a:rPr lang="es-ES_tradnl" dirty="0"/>
              <a:t>Presentación de los contenidos que se verán en la semana.</a:t>
            </a:r>
          </a:p>
          <a:p>
            <a:pPr marL="50800" indent="0">
              <a:buNone/>
            </a:pPr>
            <a:endParaRPr lang="es-ES_tradnl" dirty="0"/>
          </a:p>
          <a:p>
            <a:r>
              <a:rPr lang="es-ES_tradnl" dirty="0"/>
              <a:t>Aplicación de los contenidos en un trabajo acotado a las horas de clases.</a:t>
            </a:r>
          </a:p>
          <a:p>
            <a:endParaRPr lang="es-ES_tradnl" dirty="0"/>
          </a:p>
          <a:p>
            <a:pPr marL="1968500" lvl="4" indent="0">
              <a:buNone/>
            </a:pPr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METODOLOGÍA</a:t>
            </a:r>
          </a:p>
        </p:txBody>
      </p:sp>
    </p:spTree>
    <p:extLst>
      <p:ext uri="{BB962C8B-B14F-4D97-AF65-F5344CB8AC3E}">
        <p14:creationId xmlns:p14="http://schemas.microsoft.com/office/powerpoint/2010/main" val="3828127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Investigación de contenido extra.</a:t>
            </a:r>
          </a:p>
          <a:p>
            <a:endParaRPr lang="es-ES_tradnl" dirty="0"/>
          </a:p>
          <a:p>
            <a:r>
              <a:rPr lang="es-ES_tradnl" dirty="0"/>
              <a:t>Aplicación de ese contenido extra a su proyecto.</a:t>
            </a:r>
          </a:p>
          <a:p>
            <a:endParaRPr lang="es-ES_tradnl" dirty="0"/>
          </a:p>
          <a:p>
            <a:r>
              <a:rPr lang="es-ES_tradnl" dirty="0"/>
              <a:t>Cada semana se realiza una evaluación formativa del proceso de avance del proyecto (retroalimentación del proceso).</a:t>
            </a:r>
          </a:p>
          <a:p>
            <a:pPr lvl="4"/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METODOLOGÍA</a:t>
            </a:r>
          </a:p>
        </p:txBody>
      </p:sp>
    </p:spTree>
    <p:extLst>
      <p:ext uri="{BB962C8B-B14F-4D97-AF65-F5344CB8AC3E}">
        <p14:creationId xmlns:p14="http://schemas.microsoft.com/office/powerpoint/2010/main" val="9163984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spcFirstLastPara="1" wrap="square" lIns="91425" tIns="45700" rIns="91425" bIns="45700" anchor="t" anchorCtr="0">
        <a:noAutofit/>
      </a:bodyPr>
      <a:lstStyle>
        <a:defPPr algn="l">
          <a:defRPr sz="2400" dirty="0"/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1735</TotalTime>
  <Words>521</Words>
  <Application>Microsoft Office PowerPoint</Application>
  <PresentationFormat>Presentación en pantalla (4:3)</PresentationFormat>
  <Paragraphs>85</Paragraphs>
  <Slides>13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1" baseType="lpstr">
      <vt:lpstr>Franklin Gothic</vt:lpstr>
      <vt:lpstr>Roboto Mono</vt:lpstr>
      <vt:lpstr>Calibri</vt:lpstr>
      <vt:lpstr>Roboto Condensed</vt:lpstr>
      <vt:lpstr>Roboto</vt:lpstr>
      <vt:lpstr>Bebas Neue</vt:lpstr>
      <vt:lpstr>Arial</vt:lpstr>
      <vt:lpstr>Tema de Office</vt:lpstr>
      <vt:lpstr>DESARROLLO WEB</vt:lpstr>
      <vt:lpstr>Presentación de PowerPoint</vt:lpstr>
      <vt:lpstr>Unidades a tratar</vt:lpstr>
      <vt:lpstr>EVALUACIONES</vt:lpstr>
      <vt:lpstr>EVALUACIONES</vt:lpstr>
      <vt:lpstr>EVALUACIONES</vt:lpstr>
      <vt:lpstr>METODOLOGÍA DE TRABAJO</vt:lpstr>
      <vt:lpstr>METODOLOGÍA</vt:lpstr>
      <vt:lpstr>METODOLOGÍA</vt:lpstr>
      <vt:lpstr>HERRAMIENTAS A UTILIZAR</vt:lpstr>
      <vt:lpstr>HERRAMIENTAS</vt:lpstr>
      <vt:lpstr>ACTIVIDADES A REALIZAR</vt:lpstr>
      <vt:lpstr>ACTIVIDADES.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Y GESTIÓN DE REQUISITOS</dc:title>
  <cp:lastModifiedBy>Manuela Jimenez A.</cp:lastModifiedBy>
  <cp:revision>44</cp:revision>
  <dcterms:modified xsi:type="dcterms:W3CDTF">2020-06-19T21:07:41Z</dcterms:modified>
</cp:coreProperties>
</file>